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57" r:id="rId3"/>
    <p:sldId id="258" r:id="rId4"/>
    <p:sldId id="260" r:id="rId5"/>
    <p:sldId id="259" r:id="rId6"/>
    <p:sldId id="266" r:id="rId7"/>
    <p:sldId id="263" r:id="rId8"/>
    <p:sldId id="261" r:id="rId9"/>
    <p:sldId id="262" r:id="rId10"/>
    <p:sldId id="264" r:id="rId11"/>
    <p:sldId id="265" r:id="rId12"/>
    <p:sldId id="267"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711"/>
    <p:restoredTop sz="76358"/>
  </p:normalViewPr>
  <p:slideViewPr>
    <p:cSldViewPr snapToGrid="0" snapToObjects="1">
      <p:cViewPr>
        <p:scale>
          <a:sx n="125" d="100"/>
          <a:sy n="125" d="100"/>
        </p:scale>
        <p:origin x="56"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106262-8A32-AB4A-B333-3B24B204EDFD}" type="datetimeFigureOut">
              <a:rPr lang="es-ES_tradnl" smtClean="0"/>
              <a:t>19/10/16</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D2B01C-ACF2-9046-9098-E556BED0CC45}" type="slidenum">
              <a:rPr lang="es-ES_tradnl" smtClean="0"/>
              <a:t>‹Nr.›</a:t>
            </a:fld>
            <a:endParaRPr lang="es-ES_tradnl"/>
          </a:p>
        </p:txBody>
      </p:sp>
    </p:spTree>
    <p:extLst>
      <p:ext uri="{BB962C8B-B14F-4D97-AF65-F5344CB8AC3E}">
        <p14:creationId xmlns:p14="http://schemas.microsoft.com/office/powerpoint/2010/main" val="925032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ABD2B01C-ACF2-9046-9098-E556BED0CC45}" type="slidenum">
              <a:rPr lang="es-ES_tradnl" smtClean="0"/>
              <a:t>1</a:t>
            </a:fld>
            <a:endParaRPr lang="es-ES_tradnl"/>
          </a:p>
        </p:txBody>
      </p:sp>
    </p:spTree>
    <p:extLst>
      <p:ext uri="{BB962C8B-B14F-4D97-AF65-F5344CB8AC3E}">
        <p14:creationId xmlns:p14="http://schemas.microsoft.com/office/powerpoint/2010/main" val="536290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ABD2B01C-ACF2-9046-9098-E556BED0CC45}" type="slidenum">
              <a:rPr lang="es-ES_tradnl" smtClean="0"/>
              <a:t>5</a:t>
            </a:fld>
            <a:endParaRPr lang="es-ES_tradnl"/>
          </a:p>
        </p:txBody>
      </p:sp>
    </p:spTree>
    <p:extLst>
      <p:ext uri="{BB962C8B-B14F-4D97-AF65-F5344CB8AC3E}">
        <p14:creationId xmlns:p14="http://schemas.microsoft.com/office/powerpoint/2010/main" val="1386821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s-ES" smtClean="0"/>
              <a:t>Clic para editar título</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10/19/16</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‹Nr.›</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Clic para editar título</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10/19/16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s-ES" smtClean="0"/>
              <a:t>Clic para editar título</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10/19/16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Clic para editar título</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10/19/16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s-ES" smtClean="0"/>
              <a:t>Clic para editar título</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10/19/16</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‹Nr.›</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Clic para editar título</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10/19/16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s-ES" smtClean="0"/>
              <a:t>Clic para editar título</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257300" y="2909102"/>
            <a:ext cx="4800600" cy="299639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633864" y="2909102"/>
            <a:ext cx="4800600" cy="299639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10/19/16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Clic para editar título</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10/19/16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10/19/16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s-ES" smtClean="0"/>
              <a:t>Clic para editar título</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10/19/16</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‹Nr.›</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Arrastre la imagen al marcador de posición o haga clic en el icono para agregar</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s-ES" smtClean="0"/>
              <a:t>Clic para editar título</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10/19/16</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s-ES" smtClean="0"/>
              <a:t>Clic para editar título</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10/19/16</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‹Nr.›</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0574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20574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tiff"/><Relationship Id="rId3" Type="http://schemas.openxmlformats.org/officeDocument/2006/relationships/image" Target="../media/image20.tiff"/></Relationships>
</file>

<file path=ppt/slides/_rels/slide13.xml.rels><?xml version="1.0" encoding="UTF-8" standalone="yes"?>
<Relationships xmlns="http://schemas.openxmlformats.org/package/2006/relationships"><Relationship Id="rId3" Type="http://schemas.openxmlformats.org/officeDocument/2006/relationships/hyperlink" Target="http://www.ecologiahoy.com/bosque-seco" TargetMode="External"/><Relationship Id="rId4" Type="http://schemas.openxmlformats.org/officeDocument/2006/relationships/hyperlink" Target="http://www.opepa.org/index.php?Itemid=31&amp;id=202&amp;option=com_content&amp;task=view" TargetMode="External"/><Relationship Id="rId5" Type="http://schemas.openxmlformats.org/officeDocument/2006/relationships/hyperlink" Target="http://www.todacolombia.com/etnias-de-colombia/grupos-indigenas/kogui.html" TargetMode="External"/><Relationship Id="rId6" Type="http://schemas.openxmlformats.org/officeDocument/2006/relationships/hyperlink" Target="http://manglrecolombianos.blogspot.com.co/2008/06/manglares-colombianos.html" TargetMode="External"/><Relationship Id="rId1" Type="http://schemas.openxmlformats.org/officeDocument/2006/relationships/slideLayout" Target="../slideLayouts/slideLayout2.xml"/><Relationship Id="rId2" Type="http://schemas.openxmlformats.org/officeDocument/2006/relationships/hyperlink" Target="http://www.humboldt.org.co/es/investigacion/proyectos/en-desarrollo/item/158-bosques-secos-tropicales-en-colombia"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4" Type="http://schemas.openxmlformats.org/officeDocument/2006/relationships/image" Target="../media/image3.tiff"/><Relationship Id="rId5" Type="http://schemas.openxmlformats.org/officeDocument/2006/relationships/image" Target="../media/image4.tiff"/><Relationship Id="rId1" Type="http://schemas.openxmlformats.org/officeDocument/2006/relationships/slideLayout" Target="../slideLayouts/slideLayout6.xml"/><Relationship Id="rId2" Type="http://schemas.openxmlformats.org/officeDocument/2006/relationships/image" Target="../media/image1.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tiff"/><Relationship Id="rId3" Type="http://schemas.openxmlformats.org/officeDocument/2006/relationships/image" Target="../media/image6.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 Id="rId3" Type="http://schemas.openxmlformats.org/officeDocument/2006/relationships/image" Target="../media/image8.tiff"/></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4" Type="http://schemas.openxmlformats.org/officeDocument/2006/relationships/image" Target="../media/image10.tiff"/><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tiff"/><Relationship Id="rId3" Type="http://schemas.openxmlformats.org/officeDocument/2006/relationships/image" Target="../media/image12.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3.tiff"/><Relationship Id="rId3" Type="http://schemas.openxmlformats.org/officeDocument/2006/relationships/image" Target="../media/image14.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tiff"/><Relationship Id="rId3" Type="http://schemas.openxmlformats.org/officeDocument/2006/relationships/image" Target="../media/image16.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7.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_tradnl" dirty="0" smtClean="0"/>
              <a:t>La diversidad en Colombia</a:t>
            </a:r>
            <a:endParaRPr lang="es-ES_tradnl" dirty="0"/>
          </a:p>
        </p:txBody>
      </p:sp>
      <p:sp>
        <p:nvSpPr>
          <p:cNvPr id="3" name="Subtítulo 2"/>
          <p:cNvSpPr>
            <a:spLocks noGrp="1"/>
          </p:cNvSpPr>
          <p:nvPr>
            <p:ph type="subTitle" idx="1"/>
          </p:nvPr>
        </p:nvSpPr>
        <p:spPr/>
        <p:txBody>
          <a:bodyPr>
            <a:normAutofit fontScale="85000" lnSpcReduction="20000"/>
          </a:bodyPr>
          <a:lstStyle/>
          <a:p>
            <a:r>
              <a:rPr lang="es-ES_tradnl" dirty="0" smtClean="0"/>
              <a:t>Por: Juan Felipe Guti</a:t>
            </a:r>
            <a:r>
              <a:rPr lang="es-ES" dirty="0" err="1" smtClean="0"/>
              <a:t>érrez</a:t>
            </a:r>
            <a:r>
              <a:rPr lang="es-ES" dirty="0" smtClean="0"/>
              <a:t>, Juan Antonio Correa, </a:t>
            </a:r>
            <a:r>
              <a:rPr lang="es-ES" dirty="0" err="1" smtClean="0"/>
              <a:t>Maria</a:t>
            </a:r>
            <a:r>
              <a:rPr lang="es-ES" dirty="0" smtClean="0"/>
              <a:t> Paula Echeverri, </a:t>
            </a:r>
            <a:r>
              <a:rPr lang="es-ES" dirty="0" err="1" smtClean="0"/>
              <a:t>Daniella</a:t>
            </a:r>
            <a:r>
              <a:rPr lang="es-ES" dirty="0" smtClean="0"/>
              <a:t> </a:t>
            </a:r>
            <a:r>
              <a:rPr lang="es-ES" dirty="0" err="1" smtClean="0"/>
              <a:t>rios</a:t>
            </a:r>
            <a:r>
              <a:rPr lang="es-ES" dirty="0" smtClean="0"/>
              <a:t> y Santiago Montoya.</a:t>
            </a:r>
            <a:endParaRPr lang="es-ES_tradnl" dirty="0"/>
          </a:p>
        </p:txBody>
      </p:sp>
    </p:spTree>
    <p:extLst>
      <p:ext uri="{BB962C8B-B14F-4D97-AF65-F5344CB8AC3E}">
        <p14:creationId xmlns:p14="http://schemas.microsoft.com/office/powerpoint/2010/main" val="19578582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Indigenas Kogui: </a:t>
            </a:r>
            <a:r>
              <a:rPr lang="es-ES_tradnl" dirty="0"/>
              <a:t/>
            </a:r>
            <a:br>
              <a:rPr lang="es-ES_tradnl" dirty="0"/>
            </a:br>
            <a:endParaRPr lang="es-ES_tradnl" dirty="0"/>
          </a:p>
        </p:txBody>
      </p:sp>
      <p:sp>
        <p:nvSpPr>
          <p:cNvPr id="3" name="Marcador de contenido 2"/>
          <p:cNvSpPr>
            <a:spLocks noGrp="1"/>
          </p:cNvSpPr>
          <p:nvPr>
            <p:ph idx="1"/>
          </p:nvPr>
        </p:nvSpPr>
        <p:spPr>
          <a:xfrm>
            <a:off x="1150078" y="1595121"/>
            <a:ext cx="10178322" cy="3593591"/>
          </a:xfrm>
        </p:spPr>
        <p:txBody>
          <a:bodyPr>
            <a:normAutofit/>
          </a:bodyPr>
          <a:lstStyle/>
          <a:p>
            <a:pPr marL="0" indent="0">
              <a:buNone/>
            </a:pPr>
            <a:r>
              <a:rPr lang="es-CO" sz="1800" dirty="0" smtClean="0"/>
              <a:t>Este </a:t>
            </a:r>
            <a:r>
              <a:rPr lang="es-CO" sz="1800" dirty="0"/>
              <a:t>grupo indígena se encuentra en la sierra nevada de santa marta y son un grupo muy especial ya que se han mantenido muy cercanos a su cultura y a sus costumbres. Los koguis creen que fueron creados por un ser supernatural, Algunos dicen que: viene de la madre naturaleza (la Tierra), porque que la tierra produce. El Mamo es el personaje central dentro del sistema de representación de los Kogi. Él es el intermediario entre las fuerzas celestiales y los hombres. Su sabiduría y conocimiento permite el equilibrio entre las fuerzas. Para ellos el fin del mundo se acerca, pues los "Hermanos Menores" no están interesados en proteger la naturaleza. Su organización social se sustenta en la unidad familiar, conformada por esposo, esposa, hijos solteros y sus hijas casadas con sus respectivos esposos. Se organizan en linajes patrilineales y matrilineales, los primeros denominados Tuxe y los segundos Dake. Los hijos pertenecen al linaje paterno y las hijas al linaje materno.</a:t>
            </a:r>
            <a:endParaRPr lang="es-ES_tradnl" sz="1800" dirty="0"/>
          </a:p>
          <a:p>
            <a:pPr marL="0" indent="0">
              <a:buNone/>
            </a:pPr>
            <a:endParaRPr lang="es-ES_tradnl" dirty="0"/>
          </a:p>
        </p:txBody>
      </p:sp>
      <p:pic>
        <p:nvPicPr>
          <p:cNvPr id="4" name="Imagen 3"/>
          <p:cNvPicPr>
            <a:picLocks noChangeAspect="1"/>
          </p:cNvPicPr>
          <p:nvPr/>
        </p:nvPicPr>
        <p:blipFill>
          <a:blip r:embed="rId2"/>
          <a:stretch>
            <a:fillRect/>
          </a:stretch>
        </p:blipFill>
        <p:spPr>
          <a:xfrm>
            <a:off x="4956539" y="4689167"/>
            <a:ext cx="2768600" cy="1842377"/>
          </a:xfrm>
          <a:prstGeom prst="rect">
            <a:avLst/>
          </a:prstGeom>
        </p:spPr>
      </p:pic>
    </p:spTree>
    <p:extLst>
      <p:ext uri="{BB962C8B-B14F-4D97-AF65-F5344CB8AC3E}">
        <p14:creationId xmlns:p14="http://schemas.microsoft.com/office/powerpoint/2010/main" val="7649068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Costumbres</a:t>
            </a:r>
            <a:endParaRPr lang="es-ES_tradnl" dirty="0"/>
          </a:p>
        </p:txBody>
      </p:sp>
      <p:sp>
        <p:nvSpPr>
          <p:cNvPr id="3" name="Marcador de contenido 2"/>
          <p:cNvSpPr>
            <a:spLocks noGrp="1"/>
          </p:cNvSpPr>
          <p:nvPr>
            <p:ph idx="1"/>
          </p:nvPr>
        </p:nvSpPr>
        <p:spPr>
          <a:xfrm>
            <a:off x="1251678" y="1283919"/>
            <a:ext cx="10178322" cy="3593591"/>
          </a:xfrm>
        </p:spPr>
        <p:txBody>
          <a:bodyPr>
            <a:noAutofit/>
          </a:bodyPr>
          <a:lstStyle/>
          <a:p>
            <a:pPr marL="0" indent="0">
              <a:buNone/>
            </a:pPr>
            <a:r>
              <a:rPr lang="es-CO" sz="1400" dirty="0" smtClean="0"/>
              <a:t>Cada </a:t>
            </a:r>
            <a:r>
              <a:rPr lang="es-CO" sz="1400" dirty="0"/>
              <a:t>familia dispone de dos o más parcelas, siendo la agricultura su principal actividad económica. El pueblo Kogui posee diversas áreas económicas. Estas son explotadas mediante un sistema vertical de adaptación ecológica en la zona montañosa, logrando así diversidad de productos dentro de sus parcelas y pisos térmicos</a:t>
            </a:r>
            <a:endParaRPr lang="es-ES_tradnl" sz="1400" dirty="0"/>
          </a:p>
          <a:p>
            <a:r>
              <a:rPr lang="es-CO" sz="1400" dirty="0"/>
              <a:t>los kogui cultivan la papa, yuca , malanga , batata ,  maíz , frijol , plátano  y caña de azucar          ( panela)  tambien crían animales domésticos , pescan y cazan en pequeña escala</a:t>
            </a:r>
            <a:endParaRPr lang="es-ES_tradnl" sz="1400" dirty="0"/>
          </a:p>
          <a:p>
            <a:pPr marL="0" indent="0">
              <a:buNone/>
            </a:pPr>
            <a:r>
              <a:rPr lang="es-CO" sz="1400" dirty="0"/>
              <a:t> </a:t>
            </a:r>
            <a:endParaRPr lang="es-ES_tradnl" sz="1400" dirty="0"/>
          </a:p>
          <a:p>
            <a:r>
              <a:rPr lang="es-CO" sz="1400" dirty="0"/>
              <a:t>   La Mujer adolescente. no lleva el hombro descubierto                                                                                        </a:t>
            </a:r>
            <a:endParaRPr lang="es-ES_tradnl" sz="1400" dirty="0"/>
          </a:p>
          <a:p>
            <a:r>
              <a:rPr lang="es-CO" sz="1400" dirty="0"/>
              <a:t>La mujer adulta lleva un vestido largo hasta los pies con 1 solo  hombro descubierto, lleva collares en sus cuellos.  </a:t>
            </a:r>
            <a:endParaRPr lang="es-ES_tradnl" sz="1400" dirty="0"/>
          </a:p>
          <a:p>
            <a:r>
              <a:rPr lang="es-CO" sz="1400" dirty="0"/>
              <a:t>Hombres mujeres y niños  Llevan ruanas  vestidos   mantas o  túnicas blancas.</a:t>
            </a:r>
            <a:endParaRPr lang="es-ES_tradnl" sz="1400" dirty="0"/>
          </a:p>
          <a:p>
            <a:r>
              <a:rPr lang="es-CO" sz="1400" dirty="0"/>
              <a:t>el sombrero y la mochila son elementos indispensables. </a:t>
            </a:r>
            <a:endParaRPr lang="es-ES_tradnl" sz="1400" dirty="0"/>
          </a:p>
          <a:p>
            <a:pPr marL="0" indent="0">
              <a:buNone/>
            </a:pPr>
            <a:r>
              <a:rPr lang="es-CO" sz="1400" dirty="0"/>
              <a:t> </a:t>
            </a:r>
            <a:endParaRPr lang="es-ES_tradnl" sz="1400" dirty="0"/>
          </a:p>
          <a:p>
            <a:r>
              <a:rPr lang="es-CO" sz="1400" dirty="0"/>
              <a:t> </a:t>
            </a:r>
            <a:endParaRPr lang="es-ES_tradnl" sz="1400" dirty="0"/>
          </a:p>
          <a:p>
            <a:r>
              <a:rPr lang="es-CO" sz="1400" dirty="0"/>
              <a:t>A ambos sexos se les deja crecer el pelo desde que nacen  y no se les corta.</a:t>
            </a:r>
            <a:endParaRPr lang="es-ES_tradnl" sz="1400" dirty="0"/>
          </a:p>
          <a:p>
            <a:r>
              <a:rPr lang="es-CO" sz="1400" dirty="0"/>
              <a:t> </a:t>
            </a:r>
            <a:endParaRPr lang="es-ES_tradnl" sz="1400" dirty="0"/>
          </a:p>
          <a:p>
            <a:r>
              <a:rPr lang="es-CO" sz="1400" dirty="0"/>
              <a:t>Todos los Kogi, hombres, mujeres y niños de ambos sexos, llevan  un amuleto que los protege de enfermedades  ellos usan  en ambas muñecas una cuerda de algodón con dos o tres semillas redondas negras.</a:t>
            </a:r>
            <a:endParaRPr lang="es-ES_tradnl" sz="1400" dirty="0"/>
          </a:p>
          <a:p>
            <a:endParaRPr lang="es-ES_tradnl" sz="1400" dirty="0"/>
          </a:p>
        </p:txBody>
      </p:sp>
    </p:spTree>
    <p:extLst>
      <p:ext uri="{BB962C8B-B14F-4D97-AF65-F5344CB8AC3E}">
        <p14:creationId xmlns:p14="http://schemas.microsoft.com/office/powerpoint/2010/main" val="8089780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err="1" smtClean="0"/>
              <a:t>ActividES</a:t>
            </a:r>
            <a:r>
              <a:rPr lang="es-ES_tradnl" dirty="0" smtClean="0"/>
              <a:t> ECONOMICAS</a:t>
            </a:r>
            <a:endParaRPr lang="es-ES_tradnl" dirty="0"/>
          </a:p>
        </p:txBody>
      </p:sp>
      <p:sp>
        <p:nvSpPr>
          <p:cNvPr id="3" name="Marcador de contenido 2"/>
          <p:cNvSpPr>
            <a:spLocks noGrp="1"/>
          </p:cNvSpPr>
          <p:nvPr>
            <p:ph idx="1"/>
          </p:nvPr>
        </p:nvSpPr>
        <p:spPr>
          <a:xfrm>
            <a:off x="1251678" y="1503681"/>
            <a:ext cx="10178322" cy="3593591"/>
          </a:xfrm>
        </p:spPr>
        <p:txBody>
          <a:bodyPr>
            <a:normAutofit fontScale="92500" lnSpcReduction="20000"/>
          </a:bodyPr>
          <a:lstStyle/>
          <a:p>
            <a:pPr marL="0" indent="0">
              <a:buNone/>
            </a:pPr>
            <a:r>
              <a:rPr lang="es-CO" dirty="0"/>
              <a:t>Los manglares han sido la base del sustento económico de muchas comunidades a lo largo de la costa colombiana, los cuales utilizan y se abastecen de su madera pero a pequeña escala y solo para uso local. De los manglares se obtienen alcohol y se fabrica papel para la envoltura de los cigarrillos, colorantes, fibras sintéticas, incienso, palo de fósforos y pegamentos.</a:t>
            </a:r>
          </a:p>
          <a:p>
            <a:pPr marL="0" indent="0">
              <a:buNone/>
            </a:pPr>
            <a:r>
              <a:rPr lang="es-CO" dirty="0"/>
              <a:t>La pesca artesanal depende del ecosistema manglar para poder sostenerse efectivamente, así como la pesca industrial de la región depende de las especies de los manglares, los cuales producen gran ingreso económico.</a:t>
            </a:r>
          </a:p>
          <a:p>
            <a:pPr marL="0" indent="0">
              <a:buNone/>
            </a:pPr>
            <a:r>
              <a:rPr lang="es-CO" dirty="0"/>
              <a:t>La importancia del ecosistema de manglar radica en que al mismo se relacionan miles de familias dedicadas a actividades de pesca artesanal, recolección de moluscos, crustáceos, madera y plantas medicinales, las cuales sostuvieron la dieta alimenticia de las culturas antiguas de la Costa., quienes comercializaron los productos y los recursos hacia otras regiones del país. Esto también revela una gran importancia en aspectos culturales.</a:t>
            </a:r>
          </a:p>
          <a:p>
            <a:pPr marL="0" indent="0">
              <a:buNone/>
            </a:pPr>
            <a:endParaRPr lang="es-ES_tradnl" dirty="0"/>
          </a:p>
        </p:txBody>
      </p:sp>
      <p:pic>
        <p:nvPicPr>
          <p:cNvPr id="4" name="Imagen 3"/>
          <p:cNvPicPr>
            <a:picLocks noChangeAspect="1"/>
          </p:cNvPicPr>
          <p:nvPr/>
        </p:nvPicPr>
        <p:blipFill>
          <a:blip r:embed="rId2"/>
          <a:stretch>
            <a:fillRect/>
          </a:stretch>
        </p:blipFill>
        <p:spPr>
          <a:xfrm>
            <a:off x="5303520" y="5097272"/>
            <a:ext cx="3078480" cy="1539240"/>
          </a:xfrm>
          <a:prstGeom prst="rect">
            <a:avLst/>
          </a:prstGeom>
        </p:spPr>
      </p:pic>
      <p:pic>
        <p:nvPicPr>
          <p:cNvPr id="5" name="Imagen 4"/>
          <p:cNvPicPr>
            <a:picLocks noChangeAspect="1"/>
          </p:cNvPicPr>
          <p:nvPr/>
        </p:nvPicPr>
        <p:blipFill>
          <a:blip r:embed="rId3"/>
          <a:stretch>
            <a:fillRect/>
          </a:stretch>
        </p:blipFill>
        <p:spPr>
          <a:xfrm>
            <a:off x="1719038" y="4883382"/>
            <a:ext cx="3117122" cy="1974618"/>
          </a:xfrm>
          <a:prstGeom prst="rect">
            <a:avLst/>
          </a:prstGeom>
        </p:spPr>
      </p:pic>
    </p:spTree>
    <p:extLst>
      <p:ext uri="{BB962C8B-B14F-4D97-AF65-F5344CB8AC3E}">
        <p14:creationId xmlns:p14="http://schemas.microsoft.com/office/powerpoint/2010/main" val="4799082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err="1" smtClean="0"/>
              <a:t>Bibliograf</a:t>
            </a:r>
            <a:r>
              <a:rPr lang="es-ES" dirty="0" err="1" smtClean="0"/>
              <a:t>ía</a:t>
            </a:r>
            <a:endParaRPr lang="es-ES_tradnl" dirty="0"/>
          </a:p>
        </p:txBody>
      </p:sp>
      <p:sp>
        <p:nvSpPr>
          <p:cNvPr id="3" name="Marcador de contenido 2"/>
          <p:cNvSpPr>
            <a:spLocks noGrp="1"/>
          </p:cNvSpPr>
          <p:nvPr>
            <p:ph idx="1"/>
          </p:nvPr>
        </p:nvSpPr>
        <p:spPr/>
        <p:txBody>
          <a:bodyPr/>
          <a:lstStyle/>
          <a:p>
            <a:r>
              <a:rPr lang="es-ES_tradnl" dirty="0">
                <a:hlinkClick r:id="rId2"/>
              </a:rPr>
              <a:t>http://</a:t>
            </a:r>
            <a:r>
              <a:rPr lang="es-ES_tradnl" dirty="0" smtClean="0">
                <a:hlinkClick r:id="rId2"/>
              </a:rPr>
              <a:t>www.humboldt.org.co/es/investigacion/proyectos/en-desarrollo/item/158-bosques-secos-tropicales-en-colombia</a:t>
            </a:r>
            <a:endParaRPr lang="es-ES_tradnl" dirty="0" smtClean="0"/>
          </a:p>
          <a:p>
            <a:r>
              <a:rPr lang="es-ES_tradnl" dirty="0">
                <a:hlinkClick r:id="rId3"/>
              </a:rPr>
              <a:t>http://</a:t>
            </a:r>
            <a:r>
              <a:rPr lang="es-ES_tradnl" dirty="0" smtClean="0">
                <a:hlinkClick r:id="rId3"/>
              </a:rPr>
              <a:t>www.ecologiahoy.com/bosque-seco</a:t>
            </a:r>
            <a:endParaRPr lang="es-ES_tradnl" dirty="0" smtClean="0"/>
          </a:p>
          <a:p>
            <a:r>
              <a:rPr lang="es-ES_tradnl" dirty="0">
                <a:hlinkClick r:id="rId4"/>
              </a:rPr>
              <a:t>http://</a:t>
            </a:r>
            <a:r>
              <a:rPr lang="es-ES_tradnl" dirty="0" smtClean="0">
                <a:hlinkClick r:id="rId4"/>
              </a:rPr>
              <a:t>www.opepa.org/index.php?Itemid=31&amp;id=202&amp;option=com_content&amp;task=view</a:t>
            </a:r>
            <a:endParaRPr lang="es-ES_tradnl" dirty="0" smtClean="0"/>
          </a:p>
          <a:p>
            <a:r>
              <a:rPr lang="es-ES_tradnl" dirty="0">
                <a:hlinkClick r:id="rId5"/>
              </a:rPr>
              <a:t>http://</a:t>
            </a:r>
            <a:r>
              <a:rPr lang="es-ES_tradnl" dirty="0" smtClean="0">
                <a:hlinkClick r:id="rId5"/>
              </a:rPr>
              <a:t>www.todacolombia.com/etnias-de-colombia/grupos-indigenas/kogui.html</a:t>
            </a:r>
            <a:endParaRPr lang="es-ES_tradnl" dirty="0" smtClean="0"/>
          </a:p>
          <a:p>
            <a:r>
              <a:rPr lang="es-ES_tradnl" u="sng" dirty="0">
                <a:hlinkClick r:id="rId6"/>
              </a:rPr>
              <a:t>http://manglrecolombianos.blogspot.com.co/2008/06/manglares-colombianos.html</a:t>
            </a:r>
            <a:endParaRPr lang="es-ES_tradnl" dirty="0"/>
          </a:p>
          <a:p>
            <a:endParaRPr lang="es-ES_tradnl" dirty="0" smtClean="0"/>
          </a:p>
          <a:p>
            <a:endParaRPr lang="es-ES_tradnl" dirty="0"/>
          </a:p>
        </p:txBody>
      </p:sp>
    </p:spTree>
    <p:extLst>
      <p:ext uri="{BB962C8B-B14F-4D97-AF65-F5344CB8AC3E}">
        <p14:creationId xmlns:p14="http://schemas.microsoft.com/office/powerpoint/2010/main" val="21066452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75688" y="332281"/>
            <a:ext cx="11124037" cy="982952"/>
          </a:xfrm>
        </p:spPr>
        <p:txBody>
          <a:bodyPr>
            <a:noAutofit/>
          </a:bodyPr>
          <a:lstStyle/>
          <a:p>
            <a:r>
              <a:rPr lang="es-ES_tradnl" sz="8800" dirty="0" smtClean="0">
                <a:solidFill>
                  <a:srgbClr val="FF0000"/>
                </a:solidFill>
              </a:rPr>
              <a:t>Bosques </a:t>
            </a:r>
            <a:r>
              <a:rPr lang="es-ES_tradnl" sz="8800" smtClean="0">
                <a:solidFill>
                  <a:srgbClr val="FF0000"/>
                </a:solidFill>
              </a:rPr>
              <a:t>Y Manglares </a:t>
            </a:r>
            <a:endParaRPr lang="es-ES_tradnl" sz="8800" dirty="0">
              <a:solidFill>
                <a:srgbClr val="FF0000"/>
              </a:solidFill>
            </a:endParaRPr>
          </a:p>
        </p:txBody>
      </p:sp>
      <p:pic>
        <p:nvPicPr>
          <p:cNvPr id="4" name="Imagen 3"/>
          <p:cNvPicPr>
            <a:picLocks noChangeAspect="1"/>
          </p:cNvPicPr>
          <p:nvPr/>
        </p:nvPicPr>
        <p:blipFill>
          <a:blip r:embed="rId2"/>
          <a:stretch>
            <a:fillRect/>
          </a:stretch>
        </p:blipFill>
        <p:spPr>
          <a:xfrm>
            <a:off x="579849" y="1653436"/>
            <a:ext cx="2764599" cy="3578542"/>
          </a:xfrm>
          <a:prstGeom prst="rect">
            <a:avLst/>
          </a:prstGeom>
          <a:ln>
            <a:noFill/>
          </a:ln>
          <a:effectLst>
            <a:softEdge rad="112500"/>
          </a:effectLst>
        </p:spPr>
      </p:pic>
      <p:pic>
        <p:nvPicPr>
          <p:cNvPr id="5" name="Imagen 4"/>
          <p:cNvPicPr>
            <a:picLocks noChangeAspect="1"/>
          </p:cNvPicPr>
          <p:nvPr/>
        </p:nvPicPr>
        <p:blipFill>
          <a:blip r:embed="rId3"/>
          <a:stretch>
            <a:fillRect/>
          </a:stretch>
        </p:blipFill>
        <p:spPr>
          <a:xfrm>
            <a:off x="4448451" y="1592155"/>
            <a:ext cx="4744929" cy="355869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Imagen 5"/>
          <p:cNvPicPr>
            <a:picLocks noChangeAspect="1"/>
          </p:cNvPicPr>
          <p:nvPr/>
        </p:nvPicPr>
        <p:blipFill>
          <a:blip r:embed="rId4"/>
          <a:stretch>
            <a:fillRect/>
          </a:stretch>
        </p:blipFill>
        <p:spPr>
          <a:xfrm>
            <a:off x="3056349" y="3709707"/>
            <a:ext cx="3764567" cy="2614283"/>
          </a:xfrm>
          <a:prstGeom prst="rect">
            <a:avLst/>
          </a:prstGeom>
        </p:spPr>
      </p:pic>
      <p:pic>
        <p:nvPicPr>
          <p:cNvPr id="7" name="Imagen 6"/>
          <p:cNvPicPr>
            <a:picLocks noChangeAspect="1"/>
          </p:cNvPicPr>
          <p:nvPr/>
        </p:nvPicPr>
        <p:blipFill>
          <a:blip r:embed="rId5"/>
          <a:stretch>
            <a:fillRect/>
          </a:stretch>
        </p:blipFill>
        <p:spPr>
          <a:xfrm rot="1173948">
            <a:off x="8578942" y="2884418"/>
            <a:ext cx="3320783" cy="3347279"/>
          </a:xfrm>
          <a:prstGeom prst="rect">
            <a:avLst/>
          </a:prstGeom>
        </p:spPr>
      </p:pic>
    </p:spTree>
    <p:extLst>
      <p:ext uri="{BB962C8B-B14F-4D97-AF65-F5344CB8AC3E}">
        <p14:creationId xmlns:p14="http://schemas.microsoft.com/office/powerpoint/2010/main" val="5671186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Bosque secos en </a:t>
            </a:r>
            <a:r>
              <a:rPr lang="es-ES_tradnl" dirty="0" err="1" smtClean="0"/>
              <a:t>colombia</a:t>
            </a:r>
            <a:endParaRPr lang="es-ES_tradnl" dirty="0"/>
          </a:p>
        </p:txBody>
      </p:sp>
      <p:sp>
        <p:nvSpPr>
          <p:cNvPr id="3" name="Marcador de contenido 2"/>
          <p:cNvSpPr>
            <a:spLocks noGrp="1"/>
          </p:cNvSpPr>
          <p:nvPr>
            <p:ph idx="1"/>
          </p:nvPr>
        </p:nvSpPr>
        <p:spPr/>
        <p:txBody>
          <a:bodyPr>
            <a:normAutofit/>
          </a:bodyPr>
          <a:lstStyle/>
          <a:p>
            <a:pPr marL="0" indent="0">
              <a:buNone/>
            </a:pPr>
            <a:r>
              <a:rPr lang="es-ES_tradnl" dirty="0" smtClean="0"/>
              <a:t>En Colombia los bosque secos son encontrados en las </a:t>
            </a:r>
            <a:r>
              <a:rPr lang="es-ES_tradnl" dirty="0"/>
              <a:t>tierras bajas, de 0 a 1.000 </a:t>
            </a:r>
            <a:r>
              <a:rPr lang="es-ES_tradnl" dirty="0" err="1"/>
              <a:t>m.s.n.m</a:t>
            </a:r>
            <a:r>
              <a:rPr lang="es-ES_tradnl" dirty="0"/>
              <a:t> y zonas cálidas de </a:t>
            </a:r>
            <a:r>
              <a:rPr lang="es-ES_tradnl" dirty="0" smtClean="0"/>
              <a:t>Colombia. Generalmente </a:t>
            </a:r>
            <a:r>
              <a:rPr lang="es-ES_tradnl" dirty="0"/>
              <a:t>La temperatura media anual es superior a los </a:t>
            </a:r>
            <a:r>
              <a:rPr lang="es-ES_tradnl" dirty="0" smtClean="0"/>
              <a:t>25 </a:t>
            </a:r>
            <a:r>
              <a:rPr lang="es-ES_tradnl" dirty="0"/>
              <a:t>C, alcanzando temperaturas máximas de </a:t>
            </a:r>
            <a:r>
              <a:rPr lang="es-ES_tradnl" dirty="0" smtClean="0"/>
              <a:t>38 C </a:t>
            </a:r>
            <a:r>
              <a:rPr lang="es-ES_tradnl" dirty="0" smtClean="0"/>
              <a:t>. </a:t>
            </a:r>
            <a:r>
              <a:rPr lang="es-ES_tradnl" dirty="0"/>
              <a:t>En estos bosques las épocas secas </a:t>
            </a:r>
            <a:r>
              <a:rPr lang="es-ES_tradnl" dirty="0" smtClean="0"/>
              <a:t>llegan a durar </a:t>
            </a:r>
            <a:r>
              <a:rPr lang="es-ES_tradnl" dirty="0"/>
              <a:t>varios meses del </a:t>
            </a:r>
            <a:r>
              <a:rPr lang="es-ES_tradnl" dirty="0" smtClean="0"/>
              <a:t>año, </a:t>
            </a:r>
            <a:r>
              <a:rPr lang="es-ES_tradnl" dirty="0" smtClean="0"/>
              <a:t> y es donde </a:t>
            </a:r>
            <a:r>
              <a:rPr lang="es-ES_tradnl" dirty="0" smtClean="0"/>
              <a:t>el </a:t>
            </a:r>
            <a:r>
              <a:rPr lang="es-ES_tradnl" dirty="0"/>
              <a:t>sol arde constantemente y hay una gran escasez de agua. </a:t>
            </a:r>
            <a:r>
              <a:rPr lang="es-ES_tradnl" dirty="0" smtClean="0"/>
              <a:t>En cuanto a las lluvias, hay pocas temporadas cortas de </a:t>
            </a:r>
            <a:r>
              <a:rPr lang="es-ES_tradnl" dirty="0"/>
              <a:t>tiempo</a:t>
            </a:r>
            <a:r>
              <a:rPr lang="es-ES_tradnl" dirty="0" smtClean="0"/>
              <a:t> donde algunos </a:t>
            </a:r>
            <a:r>
              <a:rPr lang="es-ES_tradnl" dirty="0"/>
              <a:t>bosques se inundan por las crecientes de los ríos. </a:t>
            </a:r>
            <a:r>
              <a:rPr lang="es-ES_tradnl" dirty="0" smtClean="0"/>
              <a:t>En estos bosques</a:t>
            </a:r>
            <a:r>
              <a:rPr lang="es-ES_tradnl" dirty="0" smtClean="0"/>
              <a:t> </a:t>
            </a:r>
            <a:r>
              <a:rPr lang="es-ES_tradnl" dirty="0"/>
              <a:t>predominan los cactus, las </a:t>
            </a:r>
            <a:r>
              <a:rPr lang="es-ES_tradnl" dirty="0" err="1"/>
              <a:t>bromelias</a:t>
            </a:r>
            <a:r>
              <a:rPr lang="es-ES_tradnl" dirty="0"/>
              <a:t> espinosas y las plantas de tallos y hojas </a:t>
            </a:r>
            <a:r>
              <a:rPr lang="es-ES_tradnl" dirty="0" smtClean="0"/>
              <a:t>suculentas.</a:t>
            </a:r>
            <a:r>
              <a:rPr lang="es-ES_tradnl" dirty="0"/>
              <a:t/>
            </a:r>
            <a:br>
              <a:rPr lang="es-ES_tradnl" dirty="0"/>
            </a:br>
            <a:r>
              <a:rPr lang="es-ES_tradnl" dirty="0"/>
              <a:t/>
            </a:r>
            <a:br>
              <a:rPr lang="es-ES_tradnl" dirty="0"/>
            </a:br>
            <a:endParaRPr lang="es-ES_tradnl" dirty="0"/>
          </a:p>
        </p:txBody>
      </p:sp>
      <p:pic>
        <p:nvPicPr>
          <p:cNvPr id="4" name="Imagen 3"/>
          <p:cNvPicPr>
            <a:picLocks noChangeAspect="1"/>
          </p:cNvPicPr>
          <p:nvPr/>
        </p:nvPicPr>
        <p:blipFill>
          <a:blip r:embed="rId2"/>
          <a:stretch>
            <a:fillRect/>
          </a:stretch>
        </p:blipFill>
        <p:spPr>
          <a:xfrm>
            <a:off x="6901667" y="4972833"/>
            <a:ext cx="2839387" cy="1885167"/>
          </a:xfrm>
          <a:prstGeom prst="rect">
            <a:avLst/>
          </a:prstGeom>
        </p:spPr>
      </p:pic>
      <p:pic>
        <p:nvPicPr>
          <p:cNvPr id="5" name="Imagen 4"/>
          <p:cNvPicPr>
            <a:picLocks noChangeAspect="1"/>
          </p:cNvPicPr>
          <p:nvPr/>
        </p:nvPicPr>
        <p:blipFill>
          <a:blip r:embed="rId3"/>
          <a:stretch>
            <a:fillRect/>
          </a:stretch>
        </p:blipFill>
        <p:spPr>
          <a:xfrm>
            <a:off x="1522957" y="5271196"/>
            <a:ext cx="3785616" cy="1700784"/>
          </a:xfrm>
          <a:prstGeom prst="rect">
            <a:avLst/>
          </a:prstGeom>
        </p:spPr>
      </p:pic>
    </p:spTree>
    <p:extLst>
      <p:ext uri="{BB962C8B-B14F-4D97-AF65-F5344CB8AC3E}">
        <p14:creationId xmlns:p14="http://schemas.microsoft.com/office/powerpoint/2010/main" val="5872455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Bosques </a:t>
            </a:r>
            <a:r>
              <a:rPr lang="es-ES_tradnl" dirty="0" err="1" smtClean="0"/>
              <a:t>humedos</a:t>
            </a:r>
            <a:endParaRPr lang="es-ES_tradnl" dirty="0"/>
          </a:p>
        </p:txBody>
      </p:sp>
      <p:sp>
        <p:nvSpPr>
          <p:cNvPr id="3" name="Marcador de contenido 2"/>
          <p:cNvSpPr>
            <a:spLocks noGrp="1"/>
          </p:cNvSpPr>
          <p:nvPr>
            <p:ph idx="1"/>
          </p:nvPr>
        </p:nvSpPr>
        <p:spPr/>
        <p:txBody>
          <a:bodyPr>
            <a:normAutofit lnSpcReduction="10000"/>
          </a:bodyPr>
          <a:lstStyle/>
          <a:p>
            <a:pPr marL="0" indent="0">
              <a:buNone/>
            </a:pPr>
            <a:r>
              <a:rPr lang="es-ES_tradnl" dirty="0"/>
              <a:t>Este ecosistema es famoso </a:t>
            </a:r>
            <a:r>
              <a:rPr lang="es-ES_tradnl" dirty="0" smtClean="0"/>
              <a:t>ya que posee las </a:t>
            </a:r>
            <a:r>
              <a:rPr lang="es-ES_tradnl" dirty="0"/>
              <a:t>mayores diversidades de plantas y animales en el mundo. La vegetación se encuentra muy desarrollada y puede ser dividida en muchos </a:t>
            </a:r>
            <a:r>
              <a:rPr lang="es-ES_tradnl" dirty="0" smtClean="0"/>
              <a:t>“</a:t>
            </a:r>
            <a:r>
              <a:rPr lang="es-ES_tradnl" dirty="0"/>
              <a:t>pisos”, dependiendo de su altura (</a:t>
            </a:r>
            <a:r>
              <a:rPr lang="es-ES_tradnl" dirty="0" smtClean="0"/>
              <a:t>suelo(0 metros), sotobosque(</a:t>
            </a:r>
            <a:r>
              <a:rPr lang="es-ES_tradnl" dirty="0"/>
              <a:t>4 metros de </a:t>
            </a:r>
            <a:r>
              <a:rPr lang="es-ES_tradnl" dirty="0" smtClean="0"/>
              <a:t>altura)</a:t>
            </a:r>
            <a:r>
              <a:rPr lang="es-ES_tradnl" dirty="0" smtClean="0"/>
              <a:t>, dosel(</a:t>
            </a:r>
            <a:r>
              <a:rPr lang="es-ES_tradnl" dirty="0"/>
              <a:t>capa principal de la </a:t>
            </a:r>
            <a:r>
              <a:rPr lang="es-ES_tradnl" dirty="0" smtClean="0"/>
              <a:t>selva </a:t>
            </a:r>
            <a:r>
              <a:rPr lang="es-ES_tradnl" dirty="0"/>
              <a:t>30 y 50 </a:t>
            </a:r>
            <a:r>
              <a:rPr lang="es-ES_tradnl" dirty="0" smtClean="0"/>
              <a:t>metros)</a:t>
            </a:r>
            <a:r>
              <a:rPr lang="es-ES_tradnl" dirty="0" smtClean="0"/>
              <a:t>, </a:t>
            </a:r>
            <a:r>
              <a:rPr lang="es-ES_tradnl" dirty="0"/>
              <a:t>árboles </a:t>
            </a:r>
            <a:r>
              <a:rPr lang="es-ES_tradnl" dirty="0" smtClean="0"/>
              <a:t>emergentes (</a:t>
            </a:r>
            <a:r>
              <a:rPr lang="es-ES_tradnl" dirty="0"/>
              <a:t>65 </a:t>
            </a:r>
            <a:r>
              <a:rPr lang="es-ES_tradnl" dirty="0" smtClean="0"/>
              <a:t>metros)</a:t>
            </a:r>
            <a:r>
              <a:rPr lang="es-ES_tradnl" dirty="0" smtClean="0"/>
              <a:t>).</a:t>
            </a:r>
            <a:endParaRPr lang="es-ES_tradnl" dirty="0" smtClean="0"/>
          </a:p>
          <a:p>
            <a:pPr marL="0" indent="0">
              <a:buNone/>
            </a:pPr>
            <a:r>
              <a:rPr lang="es-ES_tradnl" dirty="0" smtClean="0"/>
              <a:t>Los bosques se extienden </a:t>
            </a:r>
            <a:r>
              <a:rPr lang="es-ES_tradnl" dirty="0"/>
              <a:t>por las llanuras de la Amazonía y por la región </a:t>
            </a:r>
            <a:r>
              <a:rPr lang="es-ES_tradnl" dirty="0" smtClean="0"/>
              <a:t>Pacífica,  antiguamente</a:t>
            </a:r>
            <a:r>
              <a:rPr lang="es-ES_tradnl" dirty="0"/>
              <a:t>, los bosques húmedos tropicales también eran extensos en las laderas bajas de las cordilleras andinas y de la Sierra Nevada de Santa Marta, por debajo de 1000 m.s.n.m. y a lo largo del río Magdalena y otros ríos de la región Caribe. Sin embargo, gran parte de estos bosques ha sido eliminada por los seres humanos y ahora sólo se encuentran como pequeños fragmentos dispersos en zonas de potreros.</a:t>
            </a:r>
            <a:br>
              <a:rPr lang="es-ES_tradnl" dirty="0"/>
            </a:br>
            <a:endParaRPr lang="es-ES_tradnl" dirty="0"/>
          </a:p>
        </p:txBody>
      </p:sp>
      <p:pic>
        <p:nvPicPr>
          <p:cNvPr id="4" name="Imagen 3"/>
          <p:cNvPicPr>
            <a:picLocks noChangeAspect="1"/>
          </p:cNvPicPr>
          <p:nvPr/>
        </p:nvPicPr>
        <p:blipFill>
          <a:blip r:embed="rId2"/>
          <a:stretch>
            <a:fillRect/>
          </a:stretch>
        </p:blipFill>
        <p:spPr>
          <a:xfrm>
            <a:off x="8792177" y="5384304"/>
            <a:ext cx="2305884" cy="1727187"/>
          </a:xfrm>
          <a:prstGeom prst="rect">
            <a:avLst/>
          </a:prstGeom>
        </p:spPr>
      </p:pic>
      <p:pic>
        <p:nvPicPr>
          <p:cNvPr id="5" name="Imagen 4"/>
          <p:cNvPicPr>
            <a:picLocks noChangeAspect="1"/>
          </p:cNvPicPr>
          <p:nvPr/>
        </p:nvPicPr>
        <p:blipFill>
          <a:blip r:embed="rId3"/>
          <a:stretch>
            <a:fillRect/>
          </a:stretch>
        </p:blipFill>
        <p:spPr>
          <a:xfrm>
            <a:off x="10346499" y="29293"/>
            <a:ext cx="1691012" cy="2198316"/>
          </a:xfrm>
          <a:prstGeom prst="rect">
            <a:avLst/>
          </a:prstGeom>
        </p:spPr>
      </p:pic>
    </p:spTree>
    <p:extLst>
      <p:ext uri="{BB962C8B-B14F-4D97-AF65-F5344CB8AC3E}">
        <p14:creationId xmlns:p14="http://schemas.microsoft.com/office/powerpoint/2010/main" val="16630135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err="1" smtClean="0"/>
              <a:t>Folora</a:t>
            </a:r>
            <a:endParaRPr lang="es-ES_tradnl" dirty="0"/>
          </a:p>
        </p:txBody>
      </p:sp>
      <p:sp>
        <p:nvSpPr>
          <p:cNvPr id="3" name="Marcador de texto 2"/>
          <p:cNvSpPr>
            <a:spLocks noGrp="1"/>
          </p:cNvSpPr>
          <p:nvPr>
            <p:ph type="body" idx="1"/>
          </p:nvPr>
        </p:nvSpPr>
        <p:spPr>
          <a:xfrm>
            <a:off x="1155700" y="841972"/>
            <a:ext cx="4800600" cy="632529"/>
          </a:xfrm>
        </p:spPr>
        <p:txBody>
          <a:bodyPr/>
          <a:lstStyle/>
          <a:p>
            <a:r>
              <a:rPr lang="es-ES_tradnl" dirty="0" smtClean="0"/>
              <a:t>Bosques secos</a:t>
            </a:r>
            <a:endParaRPr lang="es-ES_tradnl" dirty="0"/>
          </a:p>
        </p:txBody>
      </p:sp>
      <p:sp>
        <p:nvSpPr>
          <p:cNvPr id="4" name="Marcador de contenido 3"/>
          <p:cNvSpPr>
            <a:spLocks noGrp="1"/>
          </p:cNvSpPr>
          <p:nvPr>
            <p:ph sz="half" idx="2"/>
          </p:nvPr>
        </p:nvSpPr>
        <p:spPr>
          <a:xfrm>
            <a:off x="1191514" y="1674569"/>
            <a:ext cx="4800600" cy="3948898"/>
          </a:xfrm>
        </p:spPr>
        <p:txBody>
          <a:bodyPr>
            <a:normAutofit/>
          </a:bodyPr>
          <a:lstStyle/>
          <a:p>
            <a:pPr marL="0" indent="0">
              <a:buNone/>
            </a:pPr>
            <a:r>
              <a:rPr lang="es-ES_tradnl" sz="1800" dirty="0"/>
              <a:t>En los bosques secos, las plantas y los animales han evolucionado para resistir largas temporadas de sequía. En estos ecosistemas son frecuentes los matorrales espinosos y los árboles achaparrados; las ceibas y otras especies </a:t>
            </a:r>
            <a:r>
              <a:rPr lang="es-ES_tradnl" sz="1800" dirty="0" smtClean="0"/>
              <a:t>con espinas</a:t>
            </a:r>
            <a:r>
              <a:rPr lang="es-ES_tradnl" sz="1800" dirty="0"/>
              <a:t>, para defenderse de los herbívoros y para atrapar la escasa humedad que hay en el aire. Los cactus y </a:t>
            </a:r>
            <a:r>
              <a:rPr lang="es-ES_tradnl" sz="1800" dirty="0" err="1"/>
              <a:t>ágaves</a:t>
            </a:r>
            <a:r>
              <a:rPr lang="es-ES_tradnl" sz="1800" dirty="0"/>
              <a:t> almacenan grandes cantidades de agua en sus gruesas raíces.</a:t>
            </a:r>
          </a:p>
          <a:p>
            <a:pPr marL="0" indent="0">
              <a:buNone/>
            </a:pPr>
            <a:endParaRPr lang="es-ES_tradnl" dirty="0"/>
          </a:p>
        </p:txBody>
      </p:sp>
      <p:sp>
        <p:nvSpPr>
          <p:cNvPr id="5" name="Marcador de texto 4"/>
          <p:cNvSpPr>
            <a:spLocks noGrp="1"/>
          </p:cNvSpPr>
          <p:nvPr>
            <p:ph type="body" sz="quarter" idx="3"/>
          </p:nvPr>
        </p:nvSpPr>
        <p:spPr>
          <a:xfrm>
            <a:off x="6624828" y="841972"/>
            <a:ext cx="4800600" cy="632529"/>
          </a:xfrm>
        </p:spPr>
        <p:txBody>
          <a:bodyPr/>
          <a:lstStyle/>
          <a:p>
            <a:r>
              <a:rPr lang="es-ES_tradnl" dirty="0" smtClean="0"/>
              <a:t>Bosques humedad</a:t>
            </a:r>
            <a:endParaRPr lang="es-ES_tradnl" dirty="0"/>
          </a:p>
        </p:txBody>
      </p:sp>
      <p:sp>
        <p:nvSpPr>
          <p:cNvPr id="6" name="Marcador de contenido 5"/>
          <p:cNvSpPr>
            <a:spLocks noGrp="1"/>
          </p:cNvSpPr>
          <p:nvPr>
            <p:ph sz="quarter" idx="4"/>
          </p:nvPr>
        </p:nvSpPr>
        <p:spPr>
          <a:xfrm>
            <a:off x="6543548" y="1674569"/>
            <a:ext cx="4800600" cy="3748950"/>
          </a:xfrm>
        </p:spPr>
        <p:txBody>
          <a:bodyPr>
            <a:normAutofit/>
          </a:bodyPr>
          <a:lstStyle/>
          <a:p>
            <a:pPr marL="0" indent="0">
              <a:buNone/>
            </a:pPr>
            <a:r>
              <a:rPr lang="es-ES_tradnl" sz="1800" dirty="0"/>
              <a:t>La perpetua humedad y el calor favorecen un rápido </a:t>
            </a:r>
            <a:r>
              <a:rPr lang="es-ES_tradnl" sz="1800" dirty="0" smtClean="0"/>
              <a:t>crecimiento de hongos</a:t>
            </a:r>
            <a:r>
              <a:rPr lang="es-ES_tradnl" sz="1800" dirty="0"/>
              <a:t>, microorganismos e insectos </a:t>
            </a:r>
            <a:r>
              <a:rPr lang="es-ES_tradnl" sz="1800" dirty="0" smtClean="0"/>
              <a:t> que descomponen </a:t>
            </a:r>
            <a:r>
              <a:rPr lang="es-ES_tradnl" sz="1800" dirty="0"/>
              <a:t>con rapidez los materiales muertos y los vuelven a integrar a la cadena de nutrientes </a:t>
            </a:r>
            <a:r>
              <a:rPr lang="es-ES_tradnl" sz="1800" dirty="0" smtClean="0"/>
              <a:t>de las </a:t>
            </a:r>
            <a:r>
              <a:rPr lang="es-ES_tradnl" sz="1800" dirty="0"/>
              <a:t>plantas. También hay hongos, conocidos como micorrizas, que viven asociados a las raíces de muchos árboles aumentando su superficie de absorción; estas micorrizas han sido de gran ayuda para permitir </a:t>
            </a:r>
            <a:r>
              <a:rPr lang="es-ES_tradnl" sz="1800" dirty="0" smtClean="0"/>
              <a:t>grandes </a:t>
            </a:r>
            <a:r>
              <a:rPr lang="es-ES_tradnl" sz="1800" dirty="0"/>
              <a:t>extensiones </a:t>
            </a:r>
            <a:r>
              <a:rPr lang="es-ES_tradnl" sz="1800" dirty="0" smtClean="0"/>
              <a:t>del bosque.</a:t>
            </a:r>
            <a:endParaRPr lang="es-ES_tradnl" sz="1800" dirty="0"/>
          </a:p>
        </p:txBody>
      </p:sp>
      <p:pic>
        <p:nvPicPr>
          <p:cNvPr id="8" name="Imagen 7"/>
          <p:cNvPicPr>
            <a:picLocks noChangeAspect="1"/>
          </p:cNvPicPr>
          <p:nvPr/>
        </p:nvPicPr>
        <p:blipFill>
          <a:blip r:embed="rId3"/>
          <a:stretch>
            <a:fillRect/>
          </a:stretch>
        </p:blipFill>
        <p:spPr>
          <a:xfrm>
            <a:off x="2411730" y="4775701"/>
            <a:ext cx="2491739" cy="1866399"/>
          </a:xfrm>
          <a:prstGeom prst="rect">
            <a:avLst/>
          </a:prstGeom>
        </p:spPr>
      </p:pic>
      <p:pic>
        <p:nvPicPr>
          <p:cNvPr id="9" name="Imagen 8"/>
          <p:cNvPicPr>
            <a:picLocks noChangeAspect="1"/>
          </p:cNvPicPr>
          <p:nvPr/>
        </p:nvPicPr>
        <p:blipFill>
          <a:blip r:embed="rId4"/>
          <a:stretch>
            <a:fillRect/>
          </a:stretch>
        </p:blipFill>
        <p:spPr>
          <a:xfrm>
            <a:off x="7553960" y="4743300"/>
            <a:ext cx="2629805" cy="1969815"/>
          </a:xfrm>
          <a:prstGeom prst="rect">
            <a:avLst/>
          </a:prstGeom>
        </p:spPr>
      </p:pic>
    </p:spTree>
    <p:extLst>
      <p:ext uri="{BB962C8B-B14F-4D97-AF65-F5344CB8AC3E}">
        <p14:creationId xmlns:p14="http://schemas.microsoft.com/office/powerpoint/2010/main" val="7068732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Fauna</a:t>
            </a:r>
            <a:endParaRPr lang="es-ES_tradnl" dirty="0"/>
          </a:p>
        </p:txBody>
      </p:sp>
      <p:sp>
        <p:nvSpPr>
          <p:cNvPr id="3" name="Marcador de texto 2"/>
          <p:cNvSpPr>
            <a:spLocks noGrp="1"/>
          </p:cNvSpPr>
          <p:nvPr>
            <p:ph type="body" idx="1"/>
          </p:nvPr>
        </p:nvSpPr>
        <p:spPr>
          <a:xfrm>
            <a:off x="1257300" y="1241988"/>
            <a:ext cx="4800600" cy="632529"/>
          </a:xfrm>
        </p:spPr>
        <p:txBody>
          <a:bodyPr/>
          <a:lstStyle/>
          <a:p>
            <a:r>
              <a:rPr lang="es-ES_tradnl" dirty="0" smtClean="0"/>
              <a:t>Bosques secos</a:t>
            </a:r>
            <a:endParaRPr lang="es-ES_tradnl" dirty="0"/>
          </a:p>
        </p:txBody>
      </p:sp>
      <p:sp>
        <p:nvSpPr>
          <p:cNvPr id="4" name="Marcador de contenido 3"/>
          <p:cNvSpPr>
            <a:spLocks noGrp="1"/>
          </p:cNvSpPr>
          <p:nvPr>
            <p:ph sz="half" idx="2"/>
          </p:nvPr>
        </p:nvSpPr>
        <p:spPr>
          <a:xfrm>
            <a:off x="1257300" y="2093359"/>
            <a:ext cx="4800600" cy="2996398"/>
          </a:xfrm>
        </p:spPr>
        <p:txBody>
          <a:bodyPr/>
          <a:lstStyle/>
          <a:p>
            <a:pPr marL="0" indent="0">
              <a:buNone/>
            </a:pPr>
            <a:r>
              <a:rPr lang="es-ES_tradnl" dirty="0"/>
              <a:t>El bosque seco tropical es rico en </a:t>
            </a:r>
            <a:r>
              <a:rPr lang="es-ES_tradnl" dirty="0" smtClean="0"/>
              <a:t>diversidad </a:t>
            </a:r>
            <a:r>
              <a:rPr lang="es-ES_tradnl" dirty="0"/>
              <a:t>especies con adaptaciones especializadas, entre otras, se encuentra : titi </a:t>
            </a:r>
            <a:r>
              <a:rPr lang="es-ES_tradnl" dirty="0" err="1"/>
              <a:t>cabeciblanco</a:t>
            </a:r>
            <a:r>
              <a:rPr lang="es-ES_tradnl" dirty="0"/>
              <a:t>, puma, marimonda negra, águila negra, capuchinos, paujiles, guacamayas, tigrillo, serpientes y una gran variedad de aves pequeñas.</a:t>
            </a:r>
          </a:p>
        </p:txBody>
      </p:sp>
      <p:sp>
        <p:nvSpPr>
          <p:cNvPr id="5" name="Marcador de texto 4"/>
          <p:cNvSpPr>
            <a:spLocks noGrp="1"/>
          </p:cNvSpPr>
          <p:nvPr>
            <p:ph type="body" sz="quarter" idx="3"/>
          </p:nvPr>
        </p:nvSpPr>
        <p:spPr>
          <a:xfrm>
            <a:off x="6633864" y="1241988"/>
            <a:ext cx="4800600" cy="632529"/>
          </a:xfrm>
        </p:spPr>
        <p:txBody>
          <a:bodyPr/>
          <a:lstStyle/>
          <a:p>
            <a:r>
              <a:rPr lang="es-ES_tradnl" dirty="0" smtClean="0"/>
              <a:t>Bosques </a:t>
            </a:r>
            <a:r>
              <a:rPr lang="es-ES_tradnl" dirty="0" err="1" smtClean="0"/>
              <a:t>humedos</a:t>
            </a:r>
            <a:endParaRPr lang="es-ES_tradnl" dirty="0"/>
          </a:p>
        </p:txBody>
      </p:sp>
      <p:sp>
        <p:nvSpPr>
          <p:cNvPr id="6" name="Marcador de contenido 5"/>
          <p:cNvSpPr>
            <a:spLocks noGrp="1"/>
          </p:cNvSpPr>
          <p:nvPr>
            <p:ph sz="quarter" idx="4"/>
          </p:nvPr>
        </p:nvSpPr>
        <p:spPr>
          <a:xfrm>
            <a:off x="6624828" y="2093359"/>
            <a:ext cx="4800600" cy="2996398"/>
          </a:xfrm>
        </p:spPr>
        <p:txBody>
          <a:bodyPr>
            <a:normAutofit fontScale="70000" lnSpcReduction="20000"/>
          </a:bodyPr>
          <a:lstStyle/>
          <a:p>
            <a:pPr marL="0" indent="0">
              <a:buNone/>
            </a:pPr>
            <a:r>
              <a:rPr lang="es-ES_tradnl" dirty="0" smtClean="0"/>
              <a:t>En  el </a:t>
            </a:r>
            <a:r>
              <a:rPr lang="es-ES_tradnl" dirty="0"/>
              <a:t>bosque húmedo tropical </a:t>
            </a:r>
            <a:r>
              <a:rPr lang="es-ES_tradnl" dirty="0" smtClean="0"/>
              <a:t>albergan especies </a:t>
            </a:r>
            <a:r>
              <a:rPr lang="es-ES_tradnl" dirty="0"/>
              <a:t>de animales, sobre todo especies de tamaño relativamente pequeño. Gran parte de las especies presentes pueden trepar o </a:t>
            </a:r>
            <a:r>
              <a:rPr lang="es-ES_tradnl" dirty="0" smtClean="0"/>
              <a:t>volar</a:t>
            </a:r>
            <a:r>
              <a:rPr lang="es-ES_tradnl" dirty="0"/>
              <a:t>.</a:t>
            </a:r>
            <a:br>
              <a:rPr lang="es-ES_tradnl" dirty="0"/>
            </a:br>
            <a:r>
              <a:rPr lang="es-ES_tradnl" dirty="0"/>
              <a:t/>
            </a:r>
            <a:br>
              <a:rPr lang="es-ES_tradnl" dirty="0"/>
            </a:br>
            <a:r>
              <a:rPr lang="es-ES_tradnl" dirty="0"/>
              <a:t>Muchos animales del bosque húmedo adoptan coloraciones de advertencia, que </a:t>
            </a:r>
            <a:r>
              <a:rPr lang="es-ES_tradnl" dirty="0" smtClean="0"/>
              <a:t>sirven de advertencia</a:t>
            </a:r>
            <a:r>
              <a:rPr lang="es-ES_tradnl" dirty="0" smtClean="0"/>
              <a:t> </a:t>
            </a:r>
            <a:r>
              <a:rPr lang="es-ES_tradnl" dirty="0"/>
              <a:t>a sus enemigos que son venenosos o de mal sabor. Otros </a:t>
            </a:r>
            <a:r>
              <a:rPr lang="es-ES_tradnl" dirty="0" smtClean="0"/>
              <a:t>animales, </a:t>
            </a:r>
            <a:r>
              <a:rPr lang="es-ES_tradnl" dirty="0"/>
              <a:t>suelen copiar los diseños de las especies venenosas, para que los depredadores no los molesten. Otros simplemente tienen coloraciones y diseños que se confunden con su entorno, permitiéndoles pasar </a:t>
            </a:r>
            <a:r>
              <a:rPr lang="es-ES_tradnl" dirty="0" smtClean="0"/>
              <a:t>desapercibidos.</a:t>
            </a:r>
          </a:p>
          <a:p>
            <a:pPr marL="0" indent="0">
              <a:buNone/>
            </a:pPr>
            <a:r>
              <a:rPr lang="es-ES_tradnl" dirty="0" smtClean="0"/>
              <a:t>Es el ecosistema de </a:t>
            </a:r>
            <a:r>
              <a:rPr lang="es-ES_tradnl" dirty="0"/>
              <a:t>la tierra de los insectos más grandes y vistosos, incluyendo varias especies de mariposas, escarabajos, cucarachas, mantis, etc.</a:t>
            </a:r>
          </a:p>
        </p:txBody>
      </p:sp>
      <p:pic>
        <p:nvPicPr>
          <p:cNvPr id="7" name="Imagen 6"/>
          <p:cNvPicPr>
            <a:picLocks noChangeAspect="1"/>
          </p:cNvPicPr>
          <p:nvPr/>
        </p:nvPicPr>
        <p:blipFill>
          <a:blip r:embed="rId2"/>
          <a:stretch>
            <a:fillRect/>
          </a:stretch>
        </p:blipFill>
        <p:spPr>
          <a:xfrm>
            <a:off x="2334260" y="4974250"/>
            <a:ext cx="3340100" cy="1549400"/>
          </a:xfrm>
          <a:prstGeom prst="rect">
            <a:avLst/>
          </a:prstGeom>
        </p:spPr>
      </p:pic>
      <p:pic>
        <p:nvPicPr>
          <p:cNvPr id="8" name="Imagen 7"/>
          <p:cNvPicPr>
            <a:picLocks noChangeAspect="1"/>
          </p:cNvPicPr>
          <p:nvPr/>
        </p:nvPicPr>
        <p:blipFill>
          <a:blip r:embed="rId3"/>
          <a:stretch>
            <a:fillRect/>
          </a:stretch>
        </p:blipFill>
        <p:spPr>
          <a:xfrm>
            <a:off x="8575040" y="4941286"/>
            <a:ext cx="2396814" cy="1901473"/>
          </a:xfrm>
          <a:prstGeom prst="rect">
            <a:avLst/>
          </a:prstGeom>
        </p:spPr>
      </p:pic>
    </p:spTree>
    <p:extLst>
      <p:ext uri="{BB962C8B-B14F-4D97-AF65-F5344CB8AC3E}">
        <p14:creationId xmlns:p14="http://schemas.microsoft.com/office/powerpoint/2010/main" val="21456223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250202" y="419621"/>
            <a:ext cx="3092115" cy="1196671"/>
          </a:xfrm>
        </p:spPr>
        <p:txBody>
          <a:bodyPr>
            <a:normAutofit/>
          </a:bodyPr>
          <a:lstStyle/>
          <a:p>
            <a:r>
              <a:rPr lang="es-ES_tradnl" sz="3200" dirty="0" smtClean="0"/>
              <a:t>Grupos humanos </a:t>
            </a:r>
            <a:endParaRPr lang="es-ES_tradnl" sz="3200" dirty="0"/>
          </a:p>
        </p:txBody>
      </p:sp>
      <p:sp>
        <p:nvSpPr>
          <p:cNvPr id="3" name="Marcador de contenido 2"/>
          <p:cNvSpPr>
            <a:spLocks noGrp="1"/>
          </p:cNvSpPr>
          <p:nvPr>
            <p:ph idx="1"/>
          </p:nvPr>
        </p:nvSpPr>
        <p:spPr/>
        <p:txBody>
          <a:bodyPr>
            <a:normAutofit fontScale="62500" lnSpcReduction="20000"/>
          </a:bodyPr>
          <a:lstStyle/>
          <a:p>
            <a:pPr marL="0" indent="0">
              <a:buNone/>
            </a:pPr>
            <a:r>
              <a:rPr lang="es-CO" dirty="0"/>
              <a:t>De acuerdo con el Censo Nacional del DANE de 2005, de los 42’090.502 colombianos, 1’378.884 pertenecen a diversas comunidades indígenas (3.28% del total de la población) que tienen presencia en 27 departamentos y 228 municipios del país, en 710 resguardos titulados, que ocupan una extensión de aproximadamente 34 millones de hectáreas, el 29,8% del territorio nacional. Estas cifras evidencian un incremento significativo del 127% en el número de resguardos y del 7% en el territorio por ellos ocupados. Estos grupos indígenas se pueden encontrar Guainía, Amazonas, Guajira y Nariño. </a:t>
            </a:r>
            <a:endParaRPr lang="es-ES_tradnl" dirty="0"/>
          </a:p>
          <a:p>
            <a:pPr marL="0" indent="0">
              <a:buNone/>
            </a:pPr>
            <a:r>
              <a:rPr lang="es-CO" dirty="0"/>
              <a:t>Algunos ejemplos de grupos indígenas en zonas como Amazonía y en la guajira son:  Andoke, barasana, Bora, Cocama, Inga, Karijona, Kawiyarí, Kubeo, Letuama, Makuna, Matapí, Miraña, Nonuya, Ocaina, Tanimuka, Tariano, Tikuna, Uitoto, Yagua, Yauna, Yukuna, Yuri y en la guajira: Arhuaco, Kogui, Wayuu, Wiwa</a:t>
            </a:r>
            <a:endParaRPr lang="es-ES_tradnl" dirty="0"/>
          </a:p>
          <a:p>
            <a:pPr marL="0" indent="0">
              <a:buNone/>
            </a:pPr>
            <a:endParaRPr lang="es-ES_tradnl" dirty="0"/>
          </a:p>
        </p:txBody>
      </p:sp>
      <p:pic>
        <p:nvPicPr>
          <p:cNvPr id="5" name="Imagen 4"/>
          <p:cNvPicPr>
            <a:picLocks noChangeAspect="1"/>
          </p:cNvPicPr>
          <p:nvPr/>
        </p:nvPicPr>
        <p:blipFill>
          <a:blip r:embed="rId2"/>
          <a:stretch>
            <a:fillRect/>
          </a:stretch>
        </p:blipFill>
        <p:spPr>
          <a:xfrm>
            <a:off x="7536664" y="1904355"/>
            <a:ext cx="3523819" cy="2336445"/>
          </a:xfrm>
          <a:prstGeom prst="rect">
            <a:avLst/>
          </a:prstGeom>
        </p:spPr>
      </p:pic>
      <p:pic>
        <p:nvPicPr>
          <p:cNvPr id="6" name="Imagen 5"/>
          <p:cNvPicPr>
            <a:picLocks noChangeAspect="1"/>
          </p:cNvPicPr>
          <p:nvPr/>
        </p:nvPicPr>
        <p:blipFill>
          <a:blip r:embed="rId3"/>
          <a:stretch>
            <a:fillRect/>
          </a:stretch>
        </p:blipFill>
        <p:spPr>
          <a:xfrm>
            <a:off x="7809283" y="4528863"/>
            <a:ext cx="3251200" cy="2166620"/>
          </a:xfrm>
          <a:prstGeom prst="rect">
            <a:avLst/>
          </a:prstGeom>
        </p:spPr>
      </p:pic>
    </p:spTree>
    <p:extLst>
      <p:ext uri="{BB962C8B-B14F-4D97-AF65-F5344CB8AC3E}">
        <p14:creationId xmlns:p14="http://schemas.microsoft.com/office/powerpoint/2010/main" val="12294741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Los manglares (ubicación</a:t>
            </a:r>
            <a:r>
              <a:rPr lang="es-ES" dirty="0" smtClean="0"/>
              <a:t>)</a:t>
            </a:r>
            <a:endParaRPr lang="es-ES_tradnl" dirty="0"/>
          </a:p>
        </p:txBody>
      </p:sp>
      <p:sp>
        <p:nvSpPr>
          <p:cNvPr id="3" name="Marcador de contenido 2"/>
          <p:cNvSpPr>
            <a:spLocks noGrp="1"/>
          </p:cNvSpPr>
          <p:nvPr>
            <p:ph idx="1"/>
          </p:nvPr>
        </p:nvSpPr>
        <p:spPr/>
        <p:txBody>
          <a:bodyPr/>
          <a:lstStyle/>
          <a:p>
            <a:pPr marL="0" indent="0">
              <a:buNone/>
            </a:pPr>
            <a:r>
              <a:rPr lang="es-ES_tradnl" dirty="0"/>
              <a:t>Desde el punto de vista macro ecológico, todas las formaciones </a:t>
            </a:r>
            <a:r>
              <a:rPr lang="es-ES_tradnl" dirty="0" err="1"/>
              <a:t>mangláricas</a:t>
            </a:r>
            <a:r>
              <a:rPr lang="es-ES_tradnl" dirty="0"/>
              <a:t>, desde Riohacha en el departamento de la Guajira, hasta Arboletes en el departamento de Antioquia, están limitadas y asociadas con enclaves áridos y semiáridos y sus respectivas vegetaciones que se caracterizan por poseer un alto grado de degradación, a excepción del sector del Parque Nacional </a:t>
            </a:r>
            <a:r>
              <a:rPr lang="es-ES_tradnl" dirty="0" err="1"/>
              <a:t>Tayrona</a:t>
            </a:r>
            <a:r>
              <a:rPr lang="es-ES_tradnl" dirty="0"/>
              <a:t>, el cual se puede considerar en buen estado de conservación. Finalmente encontramos los manglares del pacifico colombiano.</a:t>
            </a:r>
          </a:p>
          <a:p>
            <a:pPr marL="0" indent="0">
              <a:buNone/>
            </a:pPr>
            <a:endParaRPr lang="es-ES_tradnl" dirty="0"/>
          </a:p>
        </p:txBody>
      </p:sp>
      <p:pic>
        <p:nvPicPr>
          <p:cNvPr id="4" name="Imagen 3"/>
          <p:cNvPicPr>
            <a:picLocks noChangeAspect="1"/>
          </p:cNvPicPr>
          <p:nvPr/>
        </p:nvPicPr>
        <p:blipFill>
          <a:blip r:embed="rId2"/>
          <a:stretch>
            <a:fillRect/>
          </a:stretch>
        </p:blipFill>
        <p:spPr>
          <a:xfrm>
            <a:off x="6493510" y="4419600"/>
            <a:ext cx="3251200" cy="2438400"/>
          </a:xfrm>
          <a:prstGeom prst="rect">
            <a:avLst/>
          </a:prstGeom>
        </p:spPr>
      </p:pic>
      <p:pic>
        <p:nvPicPr>
          <p:cNvPr id="5" name="Imagen 4"/>
          <p:cNvPicPr>
            <a:picLocks noChangeAspect="1"/>
          </p:cNvPicPr>
          <p:nvPr/>
        </p:nvPicPr>
        <p:blipFill>
          <a:blip r:embed="rId3"/>
          <a:stretch>
            <a:fillRect/>
          </a:stretch>
        </p:blipFill>
        <p:spPr>
          <a:xfrm>
            <a:off x="807720" y="4826000"/>
            <a:ext cx="4000500" cy="2032000"/>
          </a:xfrm>
          <a:prstGeom prst="rect">
            <a:avLst/>
          </a:prstGeom>
        </p:spPr>
      </p:pic>
    </p:spTree>
    <p:extLst>
      <p:ext uri="{BB962C8B-B14F-4D97-AF65-F5344CB8AC3E}">
        <p14:creationId xmlns:p14="http://schemas.microsoft.com/office/powerpoint/2010/main" val="14919023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067565" y="522744"/>
            <a:ext cx="8187071" cy="1556578"/>
          </a:xfrm>
        </p:spPr>
        <p:txBody>
          <a:bodyPr>
            <a:noAutofit/>
          </a:bodyPr>
          <a:lstStyle/>
          <a:p>
            <a:r>
              <a:rPr lang="es-ES_tradnl" sz="6000" dirty="0" err="1" smtClean="0"/>
              <a:t>Caracteristicas</a:t>
            </a:r>
            <a:endParaRPr lang="es-ES_tradnl" sz="6000" dirty="0"/>
          </a:p>
        </p:txBody>
      </p:sp>
      <p:sp>
        <p:nvSpPr>
          <p:cNvPr id="3" name="Marcador de texto 2"/>
          <p:cNvSpPr>
            <a:spLocks noGrp="1"/>
          </p:cNvSpPr>
          <p:nvPr>
            <p:ph type="body" idx="1"/>
          </p:nvPr>
        </p:nvSpPr>
        <p:spPr>
          <a:xfrm>
            <a:off x="2830883" y="2354893"/>
            <a:ext cx="7891396" cy="3920647"/>
          </a:xfrm>
        </p:spPr>
        <p:txBody>
          <a:bodyPr>
            <a:normAutofit fontScale="32500" lnSpcReduction="20000"/>
          </a:bodyPr>
          <a:lstStyle/>
          <a:p>
            <a:r>
              <a:rPr lang="es-ES_tradnl" dirty="0"/>
              <a:t> </a:t>
            </a:r>
          </a:p>
          <a:p>
            <a:r>
              <a:rPr lang="es-ES_tradnl" sz="4000" b="0" dirty="0">
                <a:solidFill>
                  <a:schemeClr val="tx1"/>
                </a:solidFill>
                <a:latin typeface="Arial" charset="0"/>
                <a:ea typeface="Arial" charset="0"/>
                <a:cs typeface="Arial" charset="0"/>
              </a:rPr>
              <a:t>Los manglares son bosques pantanosos que viven donde se mezcla el agua dulce del río con la salada del mar. En estos lugares de encuentro relativamente tranquilos: estuarios, bahías, lagunas, canales y ensenadas viven estos árboles que muestran a quien quiera ver sus raíces aéreas. Los manglares son capaces de adaptarse a distintos grados de salinidad según el estado de las mareas. En marea alta por ejemplo, las raíces aéreas de estos árboles captan el oxígeno y lo transportan a las raíces que se encuentran bajo el agua - las encargadas de anclar cada árbol a la tierra inundada. A su vez, estas captan los nutrientes del agua del mar para que circulen por la planta y se conviertan en alimento al mezclarse con el oxígeno, expulsando por sus hojas lo que no sirve: la sal.</a:t>
            </a:r>
          </a:p>
          <a:p>
            <a:r>
              <a:rPr lang="es-ES_tradnl" sz="4000" b="0" dirty="0">
                <a:solidFill>
                  <a:schemeClr val="tx1"/>
                </a:solidFill>
                <a:latin typeface="Arial" charset="0"/>
                <a:ea typeface="Arial" charset="0"/>
                <a:cs typeface="Arial" charset="0"/>
              </a:rPr>
              <a:t> </a:t>
            </a:r>
          </a:p>
          <a:p>
            <a:endParaRPr lang="es-ES_tradnl" dirty="0"/>
          </a:p>
        </p:txBody>
      </p:sp>
      <p:pic>
        <p:nvPicPr>
          <p:cNvPr id="4" name="Imagen 3"/>
          <p:cNvPicPr>
            <a:picLocks noChangeAspect="1"/>
          </p:cNvPicPr>
          <p:nvPr/>
        </p:nvPicPr>
        <p:blipFill>
          <a:blip r:embed="rId2"/>
          <a:stretch>
            <a:fillRect/>
          </a:stretch>
        </p:blipFill>
        <p:spPr>
          <a:xfrm>
            <a:off x="-122557" y="4881880"/>
            <a:ext cx="2953440" cy="1976120"/>
          </a:xfrm>
          <a:prstGeom prst="rect">
            <a:avLst/>
          </a:prstGeom>
        </p:spPr>
      </p:pic>
    </p:spTree>
    <p:extLst>
      <p:ext uri="{BB962C8B-B14F-4D97-AF65-F5344CB8AC3E}">
        <p14:creationId xmlns:p14="http://schemas.microsoft.com/office/powerpoint/2010/main" val="986695533"/>
      </p:ext>
    </p:extLst>
  </p:cSld>
  <p:clrMapOvr>
    <a:masterClrMapping/>
  </p:clrMapOvr>
  <p:timing>
    <p:tnLst>
      <p:par>
        <p:cTn id="1" dur="indefinite" restart="never" nodeType="tmRoot"/>
      </p:par>
    </p:tnLst>
  </p:timing>
</p:sld>
</file>

<file path=ppt/theme/theme1.xml><?xml version="1.0" encoding="utf-8"?>
<a:theme xmlns:a="http://schemas.openxmlformats.org/drawingml/2006/main" name="Insignia">
  <a:themeElements>
    <a:clrScheme name="Amarillo">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Badge">
      <a:majorFont>
        <a:latin typeface="Impact" panose="020B0806030902050204"/>
        <a:ea typeface=""/>
        <a:cs typeface=""/>
      </a:majorFont>
      <a:minorFont>
        <a:latin typeface="Gill Sans MT" panose="020B0502020104020203"/>
        <a:ea typeface=""/>
        <a:cs typeface=""/>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Distintivo</Template>
  <TotalTime>3131</TotalTime>
  <Words>1099</Words>
  <Application>Microsoft Macintosh PowerPoint</Application>
  <PresentationFormat>Panorámica</PresentationFormat>
  <Paragraphs>55</Paragraphs>
  <Slides>13</Slides>
  <Notes>2</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13</vt:i4>
      </vt:variant>
    </vt:vector>
  </HeadingPairs>
  <TitlesOfParts>
    <vt:vector size="18" baseType="lpstr">
      <vt:lpstr>Calibri</vt:lpstr>
      <vt:lpstr>Gill Sans MT</vt:lpstr>
      <vt:lpstr>Impact</vt:lpstr>
      <vt:lpstr>Arial</vt:lpstr>
      <vt:lpstr>Insignia</vt:lpstr>
      <vt:lpstr>La diversidad en Colombia</vt:lpstr>
      <vt:lpstr>Bosques Y Manglares </vt:lpstr>
      <vt:lpstr>Bosque secos en colombia</vt:lpstr>
      <vt:lpstr>Bosques humedos</vt:lpstr>
      <vt:lpstr>Folora</vt:lpstr>
      <vt:lpstr>Fauna</vt:lpstr>
      <vt:lpstr>Grupos humanos </vt:lpstr>
      <vt:lpstr>Los manglares (ubicación)</vt:lpstr>
      <vt:lpstr>Caracteristicas</vt:lpstr>
      <vt:lpstr>Indigenas Kogui:  </vt:lpstr>
      <vt:lpstr>Costumbres</vt:lpstr>
      <vt:lpstr>ActividES ECONOMICAS</vt:lpstr>
      <vt:lpstr>Bibliografía</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diversidad en Colombia</dc:title>
  <dc:creator>Usuario de Microsoft Office</dc:creator>
  <cp:lastModifiedBy>Usuario de Microsoft Office</cp:lastModifiedBy>
  <cp:revision>24</cp:revision>
  <dcterms:created xsi:type="dcterms:W3CDTF">2016-09-23T18:49:11Z</dcterms:created>
  <dcterms:modified xsi:type="dcterms:W3CDTF">2016-10-20T14:05:09Z</dcterms:modified>
</cp:coreProperties>
</file>